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4" r:id="rId2"/>
    <p:sldId id="265" r:id="rId3"/>
    <p:sldId id="273" r:id="rId4"/>
    <p:sldId id="274" r:id="rId5"/>
    <p:sldId id="292" r:id="rId6"/>
    <p:sldId id="293" r:id="rId7"/>
    <p:sldId id="268" r:id="rId8"/>
    <p:sldId id="267" r:id="rId9"/>
    <p:sldId id="269" r:id="rId10"/>
    <p:sldId id="281" r:id="rId11"/>
    <p:sldId id="283" r:id="rId12"/>
    <p:sldId id="266" r:id="rId13"/>
    <p:sldId id="289" r:id="rId14"/>
    <p:sldId id="282" r:id="rId15"/>
    <p:sldId id="270" r:id="rId16"/>
    <p:sldId id="285" r:id="rId17"/>
    <p:sldId id="256" r:id="rId18"/>
    <p:sldId id="276" r:id="rId19"/>
    <p:sldId id="280" r:id="rId20"/>
    <p:sldId id="290" r:id="rId21"/>
    <p:sldId id="294" r:id="rId22"/>
    <p:sldId id="277" r:id="rId23"/>
    <p:sldId id="271" r:id="rId24"/>
    <p:sldId id="272" r:id="rId25"/>
    <p:sldId id="278" r:id="rId26"/>
    <p:sldId id="279" r:id="rId27"/>
    <p:sldId id="288" r:id="rId28"/>
    <p:sldId id="284" r:id="rId29"/>
    <p:sldId id="287" r:id="rId30"/>
    <p:sldId id="260" r:id="rId31"/>
    <p:sldId id="263" r:id="rId32"/>
    <p:sldId id="262" r:id="rId33"/>
    <p:sldId id="261" r:id="rId34"/>
    <p:sldId id="257" r:id="rId35"/>
    <p:sldId id="258" r:id="rId36"/>
    <p:sldId id="259" r:id="rId37"/>
    <p:sldId id="275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ta da Microsoft" initials="CdM" lastIdx="1" clrIdx="0">
    <p:extLst>
      <p:ext uri="{19B8F6BF-5375-455C-9EA6-DF929625EA0E}">
        <p15:presenceInfo xmlns:p15="http://schemas.microsoft.com/office/powerpoint/2012/main" userId="7e10e70b9cb8be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544"/>
    <a:srgbClr val="F1274E"/>
    <a:srgbClr val="F03E60"/>
    <a:srgbClr val="190304"/>
    <a:srgbClr val="913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77" autoAdjust="0"/>
    <p:restoredTop sz="94660"/>
  </p:normalViewPr>
  <p:slideViewPr>
    <p:cSldViewPr snapToGrid="0">
      <p:cViewPr>
        <p:scale>
          <a:sx n="75" d="100"/>
          <a:sy n="75" d="100"/>
        </p:scale>
        <p:origin x="258" y="-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6T16:35:59.733" idx="1">
    <p:pos x="10" y="10"/>
    <p:text>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62C3B-76A1-466C-BAA6-A1961AABFDAA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71D49-952B-4C23-B72A-F6B355CE0B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87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Gabriel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972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Júlia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191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Júlia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0113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2104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048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Jar</a:t>
            </a:r>
            <a:r>
              <a:rPr lang="pt-BR" dirty="0"/>
              <a:t> </a:t>
            </a:r>
            <a:r>
              <a:rPr lang="pt-BR" dirty="0" err="1"/>
              <a:t>Azure</a:t>
            </a:r>
            <a:r>
              <a:rPr lang="pt-BR" dirty="0"/>
              <a:t>(</a:t>
            </a:r>
            <a:r>
              <a:rPr lang="pt-BR" dirty="0" err="1"/>
              <a:t>Logs:Gabriel</a:t>
            </a:r>
            <a:r>
              <a:rPr lang="pt-BR" dirty="0"/>
              <a:t> </a:t>
            </a:r>
            <a:r>
              <a:rPr lang="pt-BR" dirty="0" err="1"/>
              <a:t>Slack:Leonardo</a:t>
            </a:r>
            <a:r>
              <a:rPr lang="pt-BR" dirty="0"/>
              <a:t>) Site(</a:t>
            </a:r>
            <a:r>
              <a:rPr lang="pt-BR" dirty="0" err="1"/>
              <a:t>Cadastro:Júlia</a:t>
            </a:r>
            <a:r>
              <a:rPr lang="pt-BR" baseline="0" dirty="0"/>
              <a:t>  </a:t>
            </a:r>
            <a:r>
              <a:rPr lang="pt-BR" baseline="0" dirty="0" err="1"/>
              <a:t>Dashboard:Gustavo</a:t>
            </a:r>
            <a:r>
              <a:rPr lang="pt-BR" dirty="0"/>
              <a:t>)     Linux AWS (</a:t>
            </a:r>
            <a:r>
              <a:rPr lang="pt-BR" dirty="0" err="1"/>
              <a:t>Ass:Júlia</a:t>
            </a:r>
            <a:r>
              <a:rPr lang="pt-BR" dirty="0"/>
              <a:t> </a:t>
            </a:r>
            <a:r>
              <a:rPr lang="pt-BR" dirty="0" err="1"/>
              <a:t>Docker:Gustavo</a:t>
            </a:r>
            <a:r>
              <a:rPr lang="pt-BR" dirty="0"/>
              <a:t>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2573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Júlia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516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Desafios:</a:t>
            </a:r>
            <a:r>
              <a:rPr lang="pt-BR" baseline="0" dirty="0"/>
              <a:t> Gustavo e Leonardo      Conclusão: 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222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Júlia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758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751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Gabriel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224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Gabriel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5835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Gabriel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409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6388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Gustavo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3983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Gustavo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707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Gustavo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898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653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Leonardo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195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11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324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09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2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91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91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7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68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4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1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03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C3ACF-2BEB-4F57-90D8-E72D914BB2A6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17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image" Target="../media/image28.jpe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15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5569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" y="2713912"/>
            <a:ext cx="4762873" cy="2534373"/>
          </a:xfrm>
          <a:prstGeom prst="rect">
            <a:avLst/>
          </a:prstGeom>
        </p:spPr>
      </p:pic>
      <p:sp>
        <p:nvSpPr>
          <p:cNvPr id="6" name="Google Shape;359;p42"/>
          <p:cNvSpPr txBox="1">
            <a:spLocks/>
          </p:cNvSpPr>
          <p:nvPr/>
        </p:nvSpPr>
        <p:spPr>
          <a:xfrm>
            <a:off x="769806" y="5248285"/>
            <a:ext cx="5097780" cy="6676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1274E"/>
                </a:solidFill>
                <a:latin typeface="Bahnschrift" panose="020B0502040204020203" pitchFamily="34" charset="0"/>
              </a:rPr>
              <a:t>Monitoramento</a:t>
            </a:r>
            <a:r>
              <a:rPr lang="en-US" dirty="0">
                <a:solidFill>
                  <a:srgbClr val="F1274E"/>
                </a:solidFill>
                <a:latin typeface="Bahnschrift" panose="020B0502040204020203" pitchFamily="34" charset="0"/>
              </a:rPr>
              <a:t> de Hardware</a:t>
            </a:r>
          </a:p>
        </p:txBody>
      </p:sp>
    </p:spTree>
    <p:extLst>
      <p:ext uri="{BB962C8B-B14F-4D97-AF65-F5344CB8AC3E}">
        <p14:creationId xmlns:p14="http://schemas.microsoft.com/office/powerpoint/2010/main" val="312889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14" y="497776"/>
            <a:ext cx="11307065" cy="6360224"/>
          </a:xfrm>
          <a:prstGeom prst="rect">
            <a:avLst/>
          </a:prstGeom>
        </p:spPr>
      </p:pic>
      <p:sp>
        <p:nvSpPr>
          <p:cNvPr id="7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53516" y="0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 lang="pt-BR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753516" y="-123520"/>
            <a:ext cx="3094084" cy="663092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Diagrama de Solução </a:t>
            </a:r>
          </a:p>
        </p:txBody>
      </p:sp>
      <p:cxnSp>
        <p:nvCxnSpPr>
          <p:cNvPr id="10" name="Conector reto 9"/>
          <p:cNvCxnSpPr/>
          <p:nvPr/>
        </p:nvCxnSpPr>
        <p:spPr>
          <a:xfrm>
            <a:off x="4567008" y="520482"/>
            <a:ext cx="3467100" cy="0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xmlns="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17" y="3165305"/>
            <a:ext cx="768351" cy="43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6286" r="24270" b="4549"/>
          <a:stretch/>
        </p:blipFill>
        <p:spPr>
          <a:xfrm>
            <a:off x="1679905" y="3482535"/>
            <a:ext cx="221690" cy="23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95"/>
          <a:stretch/>
        </p:blipFill>
        <p:spPr>
          <a:xfrm>
            <a:off x="-1" y="539477"/>
            <a:ext cx="12277258" cy="6176782"/>
          </a:xfrm>
          <a:prstGeom prst="rect">
            <a:avLst/>
          </a:prstGeom>
        </p:spPr>
      </p:pic>
      <p:sp>
        <p:nvSpPr>
          <p:cNvPr id="8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5471343" y="-125751"/>
            <a:ext cx="1602558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>
                <a:solidFill>
                  <a:srgbClr val="F1274E"/>
                </a:solidFill>
              </a:rPr>
              <a:t>BPMN</a:t>
            </a:r>
          </a:p>
        </p:txBody>
      </p:sp>
      <p:sp>
        <p:nvSpPr>
          <p:cNvPr id="9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5493567" y="-127677"/>
            <a:ext cx="1511299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BPMN</a:t>
            </a:r>
          </a:p>
        </p:txBody>
      </p:sp>
    </p:spTree>
    <p:extLst>
      <p:ext uri="{BB962C8B-B14F-4D97-AF65-F5344CB8AC3E}">
        <p14:creationId xmlns:p14="http://schemas.microsoft.com/office/powerpoint/2010/main" val="11545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-1" y="-1"/>
            <a:ext cx="12192000" cy="6903721"/>
          </a:xfrm>
          <a:prstGeom prst="rect">
            <a:avLst/>
          </a:prstGeom>
        </p:spPr>
      </p:pic>
      <p:sp>
        <p:nvSpPr>
          <p:cNvPr id="6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681896" y="-234815"/>
            <a:ext cx="828207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DER</a:t>
            </a: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82" y="6323159"/>
            <a:ext cx="771917" cy="410745"/>
          </a:xfrm>
          <a:prstGeom prst="rect">
            <a:avLst/>
          </a:prstGeom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xmlns="" id="{2BD8772F-D9BD-4732-8CB9-37B32038D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575" y="466454"/>
            <a:ext cx="6038850" cy="6267450"/>
          </a:xfrm>
          <a:prstGeom prst="roundRect">
            <a:avLst>
              <a:gd name="adj" fmla="val 430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9033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" t="1887" r="2907" b="5140"/>
          <a:stretch/>
        </p:blipFill>
        <p:spPr>
          <a:xfrm>
            <a:off x="0" y="-68238"/>
            <a:ext cx="12192000" cy="698765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607810"/>
            <a:ext cx="12192000" cy="6085090"/>
          </a:xfrm>
          <a:prstGeom prst="rect">
            <a:avLst/>
          </a:prstGeom>
          <a:ln>
            <a:solidFill>
              <a:srgbClr val="F03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53516" y="0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 lang="pt-BR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753516" y="-123520"/>
            <a:ext cx="3094084" cy="663092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Diagrama de Classes</a:t>
            </a:r>
          </a:p>
        </p:txBody>
      </p:sp>
      <p:cxnSp>
        <p:nvCxnSpPr>
          <p:cNvPr id="11" name="Conector reto 10"/>
          <p:cNvCxnSpPr/>
          <p:nvPr/>
        </p:nvCxnSpPr>
        <p:spPr>
          <a:xfrm>
            <a:off x="4567008" y="520482"/>
            <a:ext cx="3467100" cy="0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" y="733466"/>
            <a:ext cx="12093054" cy="586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32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1" y="-1516"/>
            <a:ext cx="12277259" cy="6859516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9214692" y="1158869"/>
            <a:ext cx="2185920" cy="2036926"/>
            <a:chOff x="8293833" y="2497576"/>
            <a:chExt cx="2185920" cy="2036926"/>
          </a:xfrm>
        </p:grpSpPr>
        <p:pic>
          <p:nvPicPr>
            <p:cNvPr id="16" name="Picture 2" descr="Monitor de Computador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3742" y="2497576"/>
              <a:ext cx="1673670" cy="1464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Linux: guia básico ensina a usar o sistema operacional - Olhar Digital">
              <a:extLst>
                <a:ext uri="{FF2B5EF4-FFF2-40B4-BE49-F238E27FC236}">
                  <a16:creationId xmlns:a16="http://schemas.microsoft.com/office/drawing/2014/main" xmlns="" id="{824AEF11-E0AA-44B1-AF5C-59999AFCD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8294" y="2571698"/>
              <a:ext cx="1551808" cy="922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aixaDeTexto 19"/>
            <p:cNvSpPr txBox="1"/>
            <p:nvPr/>
          </p:nvSpPr>
          <p:spPr>
            <a:xfrm>
              <a:off x="8308283" y="4011282"/>
              <a:ext cx="2171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rgbClr val="F1274E"/>
                  </a:solidFill>
                </a:rPr>
                <a:t>Cliente Linux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8293833" y="4000722"/>
              <a:ext cx="2089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chemeClr val="bg1"/>
                  </a:solidFill>
                </a:rPr>
                <a:t>Cliente Linux</a:t>
              </a: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1193097" y="1070260"/>
            <a:ext cx="1483402" cy="2146508"/>
            <a:chOff x="5566389" y="2431641"/>
            <a:chExt cx="1483402" cy="2146508"/>
          </a:xfrm>
        </p:grpSpPr>
        <p:sp>
          <p:nvSpPr>
            <p:cNvPr id="9" name="CaixaDeTexto 8"/>
            <p:cNvSpPr txBox="1"/>
            <p:nvPr/>
          </p:nvSpPr>
          <p:spPr>
            <a:xfrm>
              <a:off x="5951725" y="4054929"/>
              <a:ext cx="7286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rgbClr val="F1274E"/>
                  </a:solidFill>
                </a:rPr>
                <a:t>JAR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5933988" y="4033956"/>
              <a:ext cx="723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chemeClr val="bg1"/>
                  </a:solidFill>
                </a:rPr>
                <a:t>JAR</a:t>
              </a:r>
            </a:p>
          </p:txBody>
        </p:sp>
        <p:grpSp>
          <p:nvGrpSpPr>
            <p:cNvPr id="8" name="Grupo 7"/>
            <p:cNvGrpSpPr/>
            <p:nvPr/>
          </p:nvGrpSpPr>
          <p:grpSpPr>
            <a:xfrm>
              <a:off x="5566389" y="2431641"/>
              <a:ext cx="1483402" cy="1496387"/>
              <a:chOff x="5393648" y="2686050"/>
              <a:chExt cx="1483402" cy="1496387"/>
            </a:xfrm>
          </p:grpSpPr>
          <p:sp>
            <p:nvSpPr>
              <p:cNvPr id="6" name="Elipse 5"/>
              <p:cNvSpPr/>
              <p:nvPr/>
            </p:nvSpPr>
            <p:spPr>
              <a:xfrm>
                <a:off x="5393648" y="2686050"/>
                <a:ext cx="1483402" cy="149638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127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6" name="Picture 2" descr="Desenho Engrenagem PNG - Desenho Engrenagem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8106" y="2826107"/>
                <a:ext cx="1232343" cy="1216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Grupo 2"/>
          <p:cNvGrpSpPr/>
          <p:nvPr/>
        </p:nvGrpSpPr>
        <p:grpSpPr>
          <a:xfrm>
            <a:off x="4947749" y="1143449"/>
            <a:ext cx="2709892" cy="2095093"/>
            <a:chOff x="1628388" y="2503911"/>
            <a:chExt cx="2709892" cy="2095093"/>
          </a:xfrm>
        </p:grpSpPr>
        <p:grpSp>
          <p:nvGrpSpPr>
            <p:cNvPr id="12" name="Grupo 11"/>
            <p:cNvGrpSpPr/>
            <p:nvPr/>
          </p:nvGrpSpPr>
          <p:grpSpPr>
            <a:xfrm>
              <a:off x="1628388" y="4054010"/>
              <a:ext cx="2709892" cy="544994"/>
              <a:chOff x="6885548" y="4655155"/>
              <a:chExt cx="2709892" cy="544994"/>
            </a:xfrm>
          </p:grpSpPr>
          <p:sp>
            <p:nvSpPr>
              <p:cNvPr id="15" name="CaixaDeTexto 14"/>
              <p:cNvSpPr txBox="1"/>
              <p:nvPr/>
            </p:nvSpPr>
            <p:spPr>
              <a:xfrm>
                <a:off x="6894906" y="4676929"/>
                <a:ext cx="27005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b="1" dirty="0">
                    <a:solidFill>
                      <a:srgbClr val="F1274E"/>
                    </a:solidFill>
                  </a:rPr>
                  <a:t>Site Institucional</a:t>
                </a:r>
              </a:p>
            </p:txBody>
          </p:sp>
          <p:sp>
            <p:nvSpPr>
              <p:cNvPr id="14" name="CaixaDeTexto 13"/>
              <p:cNvSpPr txBox="1"/>
              <p:nvPr/>
            </p:nvSpPr>
            <p:spPr>
              <a:xfrm>
                <a:off x="6885548" y="4655155"/>
                <a:ext cx="27005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b="1" dirty="0">
                    <a:solidFill>
                      <a:schemeClr val="bg1"/>
                    </a:solidFill>
                  </a:rPr>
                  <a:t>Site Institucional</a:t>
                </a:r>
              </a:p>
            </p:txBody>
          </p:sp>
        </p:grpSp>
        <p:pic>
          <p:nvPicPr>
            <p:cNvPr id="21" name="Picture 2" descr="Monitor de Computador 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480" y="2503911"/>
              <a:ext cx="1666428" cy="1457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xmlns="" id="{C3BB9D16-CEFD-44A4-AEED-C0E24B505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44786" y="2559032"/>
              <a:ext cx="1595268" cy="947597"/>
            </a:xfrm>
            <a:prstGeom prst="rect">
              <a:avLst/>
            </a:prstGeom>
          </p:spPr>
        </p:pic>
      </p:grpSp>
      <p:sp>
        <p:nvSpPr>
          <p:cNvPr id="25" name="CaixaDeTexto 24"/>
          <p:cNvSpPr txBox="1"/>
          <p:nvPr/>
        </p:nvSpPr>
        <p:spPr>
          <a:xfrm>
            <a:off x="2244543" y="5385566"/>
            <a:ext cx="75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Slack</a:t>
            </a:r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5" t="4964" r="26189" b="7084"/>
          <a:stretch/>
        </p:blipFill>
        <p:spPr>
          <a:xfrm>
            <a:off x="2153035" y="4330424"/>
            <a:ext cx="907201" cy="931287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3" t="4408" r="23134" b="6122"/>
          <a:stretch/>
        </p:blipFill>
        <p:spPr>
          <a:xfrm>
            <a:off x="459965" y="4331665"/>
            <a:ext cx="937929" cy="930046"/>
          </a:xfrm>
          <a:prstGeom prst="rect">
            <a:avLst/>
          </a:prstGeom>
        </p:spPr>
      </p:pic>
      <p:sp>
        <p:nvSpPr>
          <p:cNvPr id="29" name="CaixaDeTexto 28"/>
          <p:cNvSpPr txBox="1"/>
          <p:nvPr/>
        </p:nvSpPr>
        <p:spPr>
          <a:xfrm>
            <a:off x="558153" y="5385566"/>
            <a:ext cx="741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Logs</a:t>
            </a: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7" t="5442" r="21742" b="7364"/>
          <a:stretch/>
        </p:blipFill>
        <p:spPr>
          <a:xfrm>
            <a:off x="5817556" y="4344234"/>
            <a:ext cx="979636" cy="938817"/>
          </a:xfrm>
          <a:prstGeom prst="rect">
            <a:avLst/>
          </a:prstGeom>
        </p:spPr>
      </p:pic>
      <p:sp>
        <p:nvSpPr>
          <p:cNvPr id="32" name="CaixaDeTexto 31"/>
          <p:cNvSpPr txBox="1"/>
          <p:nvPr/>
        </p:nvSpPr>
        <p:spPr>
          <a:xfrm>
            <a:off x="5817556" y="5385566"/>
            <a:ext cx="1016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Alertas</a:t>
            </a:r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1087" r="964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71" t="3036" r="23204" b="3453"/>
          <a:stretch/>
        </p:blipFill>
        <p:spPr>
          <a:xfrm>
            <a:off x="9041090" y="4317879"/>
            <a:ext cx="979636" cy="1022940"/>
          </a:xfrm>
          <a:prstGeom prst="rect">
            <a:avLst/>
          </a:prstGeom>
        </p:spPr>
      </p:pic>
      <p:sp>
        <p:nvSpPr>
          <p:cNvPr id="35" name="CaixaDeTexto 34"/>
          <p:cNvSpPr txBox="1"/>
          <p:nvPr/>
        </p:nvSpPr>
        <p:spPr>
          <a:xfrm>
            <a:off x="8613252" y="5409538"/>
            <a:ext cx="178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Assistente de instalação</a:t>
            </a:r>
          </a:p>
        </p:txBody>
      </p:sp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6286" r="24270" b="4549"/>
          <a:stretch/>
        </p:blipFill>
        <p:spPr>
          <a:xfrm>
            <a:off x="10590202" y="4316311"/>
            <a:ext cx="934111" cy="972126"/>
          </a:xfrm>
          <a:prstGeom prst="rect">
            <a:avLst/>
          </a:prstGeom>
        </p:spPr>
      </p:pic>
      <p:sp>
        <p:nvSpPr>
          <p:cNvPr id="38" name="CaixaDeTexto 37"/>
          <p:cNvSpPr txBox="1"/>
          <p:nvPr/>
        </p:nvSpPr>
        <p:spPr>
          <a:xfrm>
            <a:off x="10590202" y="5363371"/>
            <a:ext cx="93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chemeClr val="bg1"/>
                </a:solidFill>
              </a:rPr>
              <a:t>Docker</a:t>
            </a:r>
            <a:endParaRPr lang="pt-BR" sz="2000" b="1" dirty="0">
              <a:solidFill>
                <a:schemeClr val="bg1"/>
              </a:solidFill>
            </a:endParaRPr>
          </a:p>
        </p:txBody>
      </p:sp>
      <p:cxnSp>
        <p:nvCxnSpPr>
          <p:cNvPr id="13" name="Conector de seta reta 12"/>
          <p:cNvCxnSpPr/>
          <p:nvPr/>
        </p:nvCxnSpPr>
        <p:spPr>
          <a:xfrm flipH="1">
            <a:off x="1066800" y="3428242"/>
            <a:ext cx="493896" cy="7621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2153035" y="3401378"/>
            <a:ext cx="406863" cy="78898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/>
          <p:cNvCxnSpPr/>
          <p:nvPr/>
        </p:nvCxnSpPr>
        <p:spPr>
          <a:xfrm>
            <a:off x="6257644" y="3427001"/>
            <a:ext cx="8274" cy="7633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/>
          <p:cNvCxnSpPr/>
          <p:nvPr/>
        </p:nvCxnSpPr>
        <p:spPr>
          <a:xfrm flipH="1">
            <a:off x="9614896" y="3313372"/>
            <a:ext cx="405830" cy="8848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>
            <a:off x="10402951" y="3270180"/>
            <a:ext cx="442366" cy="9411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872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141" t="836" r="54865" b="-836"/>
          <a:stretch/>
        </p:blipFill>
        <p:spPr>
          <a:xfrm>
            <a:off x="1" y="19049"/>
            <a:ext cx="6085566" cy="691366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/>
          <a:srcRect r="39165"/>
          <a:stretch/>
        </p:blipFill>
        <p:spPr>
          <a:xfrm>
            <a:off x="6085567" y="0"/>
            <a:ext cx="6163583" cy="686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27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1023581" y="1632092"/>
            <a:ext cx="2719442" cy="646331"/>
            <a:chOff x="995379" y="2834910"/>
            <a:chExt cx="2719442" cy="646331"/>
          </a:xfrm>
        </p:grpSpPr>
        <p:sp>
          <p:nvSpPr>
            <p:cNvPr id="8" name="CaixaDeTexto 7"/>
            <p:cNvSpPr txBox="1"/>
            <p:nvPr/>
          </p:nvSpPr>
          <p:spPr>
            <a:xfrm>
              <a:off x="1014287" y="2834910"/>
              <a:ext cx="2700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Courier New" panose="02070309020205020404" pitchFamily="49" charset="0"/>
                <a:buChar char="o"/>
              </a:pPr>
              <a:r>
                <a:rPr lang="pt-BR" sz="3600" b="1" dirty="0">
                  <a:solidFill>
                    <a:srgbClr val="F1274E"/>
                  </a:solidFill>
                </a:rPr>
                <a:t>Desafios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995379" y="2834910"/>
              <a:ext cx="2700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Courier New" panose="02070309020205020404" pitchFamily="49" charset="0"/>
                <a:buChar char="o"/>
              </a:pPr>
              <a:r>
                <a:rPr lang="pt-BR" sz="3600" b="1" dirty="0">
                  <a:solidFill>
                    <a:schemeClr val="bg1"/>
                  </a:solidFill>
                </a:rPr>
                <a:t>Desafios</a:t>
              </a:r>
            </a:p>
          </p:txBody>
        </p:sp>
      </p:grp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2147" y1="70670" x2="18614" y2="71363"/>
                        <a14:foregroundMark x1="39674" y1="36259" x2="37772" y2="41570"/>
                        <a14:foregroundMark x1="39538" y1="17783" x2="38587" y2="18014"/>
                        <a14:foregroundMark x1="52038" y1="16859" x2="52038" y2="16859"/>
                        <a14:foregroundMark x1="50408" y1="40185" x2="50408" y2="40185"/>
                        <a14:foregroundMark x1="70788" y1="82679" x2="67799" y2="86374"/>
                        <a14:foregroundMark x1="73370" y1="54734" x2="73370" y2="54734"/>
                        <a14:foregroundMark x1="71467" y1="59353" x2="71467" y2="59353"/>
                        <a14:foregroundMark x1="91984" y1="93533" x2="91984" y2="93533"/>
                        <a14:foregroundMark x1="42391" y1="25173" x2="42391" y2="25173"/>
                        <a14:foregroundMark x1="71603" y1="57275" x2="71603" y2="57275"/>
                        <a14:foregroundMark x1="71603" y1="61663" x2="71603" y2="61663"/>
                        <a14:foregroundMark x1="71603" y1="63972" x2="71603" y2="63972"/>
                        <a14:foregroundMark x1="37636" y1="27945" x2="37636" y2="27945"/>
                        <a14:backgroundMark x1="19701" y1="81293" x2="19701" y2="81293"/>
                        <a14:backgroundMark x1="19429" y1="81986" x2="18750" y2="84065"/>
                        <a14:backgroundMark x1="17799" y1="66282" x2="15217" y2="67436"/>
                        <a14:backgroundMark x1="24049" y1="82217" x2="24049" y2="82217"/>
                        <a14:backgroundMark x1="14946" y1="93072" x2="15761" y2="92148"/>
                        <a14:backgroundMark x1="23913" y1="76905" x2="24185" y2="77598"/>
                        <a14:backgroundMark x1="76902" y1="78060" x2="78125" y2="76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830" r="65696"/>
          <a:stretch/>
        </p:blipFill>
        <p:spPr>
          <a:xfrm>
            <a:off x="165223" y="4289125"/>
            <a:ext cx="2775870" cy="257590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2147" y1="70670" x2="18614" y2="71363"/>
                        <a14:foregroundMark x1="39674" y1="36259" x2="37772" y2="41570"/>
                        <a14:foregroundMark x1="39538" y1="17783" x2="38587" y2="18014"/>
                        <a14:foregroundMark x1="52038" y1="16859" x2="52038" y2="16859"/>
                        <a14:foregroundMark x1="50408" y1="40185" x2="50408" y2="40185"/>
                        <a14:foregroundMark x1="70788" y1="82679" x2="67799" y2="86374"/>
                        <a14:foregroundMark x1="73370" y1="54734" x2="73370" y2="54734"/>
                        <a14:foregroundMark x1="71467" y1="59353" x2="71467" y2="59353"/>
                        <a14:foregroundMark x1="91984" y1="93533" x2="91984" y2="93533"/>
                        <a14:foregroundMark x1="42391" y1="25173" x2="42391" y2="25173"/>
                        <a14:foregroundMark x1="71603" y1="57275" x2="71603" y2="57275"/>
                        <a14:foregroundMark x1="71603" y1="61663" x2="71603" y2="61663"/>
                        <a14:foregroundMark x1="71603" y1="63972" x2="71603" y2="63972"/>
                        <a14:foregroundMark x1="37636" y1="27945" x2="37636" y2="27945"/>
                        <a14:backgroundMark x1="19701" y1="81293" x2="19701" y2="81293"/>
                        <a14:backgroundMark x1="19429" y1="81986" x2="18750" y2="84065"/>
                        <a14:backgroundMark x1="17799" y1="66282" x2="15217" y2="67436"/>
                        <a14:backgroundMark x1="24049" y1="82217" x2="24049" y2="82217"/>
                        <a14:backgroundMark x1="14946" y1="93072" x2="15761" y2="92148"/>
                        <a14:backgroundMark x1="23913" y1="76905" x2="24185" y2="77598"/>
                        <a14:backgroundMark x1="76902" y1="78060" x2="78125" y2="76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89" t="46971" r="1099" b="1813"/>
          <a:stretch/>
        </p:blipFill>
        <p:spPr>
          <a:xfrm>
            <a:off x="6081486" y="3322154"/>
            <a:ext cx="6110514" cy="353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90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29" y="3509187"/>
            <a:ext cx="3895997" cy="2073099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997985" y="540299"/>
            <a:ext cx="3752804" cy="1411393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96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brigado !</a:t>
            </a:r>
          </a:p>
        </p:txBody>
      </p:sp>
      <p:sp>
        <p:nvSpPr>
          <p:cNvPr id="8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71107" y="371615"/>
            <a:ext cx="835853" cy="17967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138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O</a:t>
            </a:r>
          </a:p>
        </p:txBody>
      </p:sp>
      <p:sp>
        <p:nvSpPr>
          <p:cNvPr id="12" name="Google Shape;929;p77"/>
          <p:cNvSpPr txBox="1">
            <a:spLocks noGrp="1"/>
          </p:cNvSpPr>
          <p:nvPr>
            <p:ph type="subTitle" idx="1"/>
          </p:nvPr>
        </p:nvSpPr>
        <p:spPr>
          <a:xfrm>
            <a:off x="8122781" y="2066926"/>
            <a:ext cx="2560683" cy="623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Alguma pergunta?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48690" y="3836813"/>
            <a:ext cx="384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+mj-lt"/>
              </a:rPr>
              <a:t>Agradecimento especial para: </a:t>
            </a:r>
          </a:p>
          <a:p>
            <a:endParaRPr lang="pt-BR" sz="2400" dirty="0">
              <a:latin typeface="+mj-lt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966117" y="444395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9804307" y="442381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PayGo - Conecta. Integra. Simplifica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417" y="4990157"/>
            <a:ext cx="1293115" cy="3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t="29149" r="48146" b="15754"/>
          <a:stretch/>
        </p:blipFill>
        <p:spPr>
          <a:xfrm>
            <a:off x="8164413" y="4659674"/>
            <a:ext cx="1024055" cy="100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13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13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2" y="-84475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solidFill>
                  <a:srgbClr val="F1274E"/>
                </a:solidFill>
              </a:rPr>
              <a:t>User</a:t>
            </a:r>
            <a:r>
              <a:rPr lang="pt-BR" sz="3600" b="0" dirty="0">
                <a:solidFill>
                  <a:srgbClr val="F1274E"/>
                </a:solidFill>
              </a:rPr>
              <a:t> </a:t>
            </a:r>
            <a:r>
              <a:rPr lang="pt-BR" sz="3600" b="0" dirty="0" err="1">
                <a:solidFill>
                  <a:srgbClr val="F1274E"/>
                </a:solidFill>
              </a:rPr>
              <a:t>Story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7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3" y="-105598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luxograma: Armazenamento interno 25"/>
          <p:cNvSpPr/>
          <p:nvPr/>
        </p:nvSpPr>
        <p:spPr>
          <a:xfrm>
            <a:off x="526492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8" name="Fluxograma: Armazenamento interno 27"/>
          <p:cNvSpPr/>
          <p:nvPr/>
        </p:nvSpPr>
        <p:spPr>
          <a:xfrm>
            <a:off x="4512953" y="644105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9" name="Fluxograma: Armazenamento interno 28"/>
          <p:cNvSpPr/>
          <p:nvPr/>
        </p:nvSpPr>
        <p:spPr>
          <a:xfrm>
            <a:off x="8499414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0" name="Fluxograma: Armazenamento interno 29"/>
          <p:cNvSpPr/>
          <p:nvPr/>
        </p:nvSpPr>
        <p:spPr>
          <a:xfrm>
            <a:off x="526492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1" name="Fluxograma: Armazenamento interno 30"/>
          <p:cNvSpPr/>
          <p:nvPr/>
        </p:nvSpPr>
        <p:spPr>
          <a:xfrm>
            <a:off x="4512953" y="3732142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2" name="Fluxograma: Armazenamento interno 31"/>
          <p:cNvSpPr/>
          <p:nvPr/>
        </p:nvSpPr>
        <p:spPr>
          <a:xfrm>
            <a:off x="8499414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891338" y="1045992"/>
            <a:ext cx="2709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DashBoard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mostre quais hardwares estão sendo mais consumidos,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eu possa atuar direto no problema.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947367" y="1014645"/>
            <a:ext cx="26641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BPMN sobre a aplicação,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eu saiba exatamente como funciona a parte de monitoramento das máquinas.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004808" y="4211002"/>
            <a:ext cx="24607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 err="1">
                <a:solidFill>
                  <a:schemeClr val="bg1"/>
                </a:solidFill>
                <a:latin typeface="+mj-lt"/>
                <a:sym typeface="Didact Gothic"/>
              </a:rPr>
              <a:t>youtuber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não haja erros na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dos meus vídeos,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eu não atrasar na hora de posta-los.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8872239" y="1120676"/>
            <a:ext cx="2871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Eu, enquanto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gerente da empresa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um sistema de monitoramento, nos computadores que fazem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para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haja uma redução de problemas no desligamento das máquinas.</a:t>
            </a:r>
            <a:endParaRPr lang="pt-BR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941107" y="4211002"/>
            <a:ext cx="26703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rgbClr val="FFFFFF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,  </a:t>
            </a:r>
            <a:r>
              <a:rPr lang="pt-BR" sz="2000" b="1" kern="0" dirty="0">
                <a:solidFill>
                  <a:srgbClr val="F03E60"/>
                </a:solidFill>
                <a:latin typeface="+mj-lt"/>
                <a:sym typeface="Didact Gothic"/>
              </a:rPr>
              <a:t>q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uero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ter as maquinas da empresas sendo monitoradas todo o tempo,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passar segurança.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990254" y="4211001"/>
            <a:ext cx="2635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rgbClr val="FFFFFF"/>
                </a:solidFill>
                <a:latin typeface="+mj-lt"/>
                <a:sym typeface="Didact Gothic"/>
              </a:rPr>
              <a:t>membro do Help Desk,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receber uma mensagem caso alguma máquina superaqueça,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que eu possa agir antes que ela desligue.</a:t>
            </a:r>
            <a:endParaRPr lang="pt-BR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5830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9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2" y="-84475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solidFill>
                  <a:srgbClr val="F1274E"/>
                </a:solidFill>
              </a:rPr>
              <a:t>User</a:t>
            </a:r>
            <a:r>
              <a:rPr lang="pt-BR" sz="3600" b="0" dirty="0">
                <a:solidFill>
                  <a:srgbClr val="F1274E"/>
                </a:solidFill>
              </a:rPr>
              <a:t> </a:t>
            </a:r>
            <a:r>
              <a:rPr lang="pt-BR" sz="3600" b="0" dirty="0" err="1">
                <a:solidFill>
                  <a:srgbClr val="F1274E"/>
                </a:solidFill>
              </a:rPr>
              <a:t>Story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10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3" y="-105598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luxograma: Armazenamento interno 25"/>
          <p:cNvSpPr/>
          <p:nvPr/>
        </p:nvSpPr>
        <p:spPr>
          <a:xfrm>
            <a:off x="526492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978876" y="1120676"/>
            <a:ext cx="27077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administrador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Dashboard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que mostre as máquinas que desligaram,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que eu possa ver de forma didática quais computadores estão trabalhando, e quais não.</a:t>
            </a:r>
          </a:p>
        </p:txBody>
      </p:sp>
      <p:sp>
        <p:nvSpPr>
          <p:cNvPr id="35" name="Fluxograma: Armazenamento interno 34"/>
          <p:cNvSpPr/>
          <p:nvPr/>
        </p:nvSpPr>
        <p:spPr>
          <a:xfrm>
            <a:off x="4512953" y="644105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6" name="Fluxograma: Armazenamento interno 35"/>
          <p:cNvSpPr/>
          <p:nvPr/>
        </p:nvSpPr>
        <p:spPr>
          <a:xfrm>
            <a:off x="8499414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7" name="Fluxograma: Armazenamento interno 36"/>
          <p:cNvSpPr/>
          <p:nvPr/>
        </p:nvSpPr>
        <p:spPr>
          <a:xfrm>
            <a:off x="526492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8" name="Fluxograma: Armazenamento interno 37"/>
          <p:cNvSpPr/>
          <p:nvPr/>
        </p:nvSpPr>
        <p:spPr>
          <a:xfrm>
            <a:off x="4512953" y="3732142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9" name="Fluxograma: Armazenamento interno 38"/>
          <p:cNvSpPr/>
          <p:nvPr/>
        </p:nvSpPr>
        <p:spPr>
          <a:xfrm>
            <a:off x="8499414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5020396" y="1188732"/>
            <a:ext cx="25365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CEO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minimizem os problemas durante 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mais vídeos sejam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renderizados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em menos tempo.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920818" y="4211002"/>
            <a:ext cx="2765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administrador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acessar o site pela internet,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 para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eu possa ver de forma rápida e prática o que está acontecendo com os computadores da empresa.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4965337" y="4167999"/>
            <a:ext cx="2707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CEO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forma prática de resolver os problemas dos computadores,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reduzir os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atrazos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dos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videos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8951798" y="4167999"/>
            <a:ext cx="2707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</a:t>
            </a:r>
            <a:r>
              <a:rPr lang="pt-BR" sz="2000" u="sng" kern="0" dirty="0" err="1">
                <a:solidFill>
                  <a:schemeClr val="bg1"/>
                </a:solidFill>
                <a:latin typeface="+mj-lt"/>
                <a:sym typeface="Didact Gothic"/>
              </a:rPr>
              <a:t>HelpDesk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API que monitore a temperatura da GPU da máquinas,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eu saber quando ela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super-aquecer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8951798" y="1093089"/>
            <a:ext cx="2572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</a:t>
            </a:r>
            <a:r>
              <a:rPr lang="pt-BR" u="sng" kern="0" dirty="0" err="1">
                <a:solidFill>
                  <a:schemeClr val="bg1"/>
                </a:solidFill>
                <a:latin typeface="+mj-lt"/>
                <a:sym typeface="Didact Gothic"/>
              </a:rPr>
              <a:t>HelpDesk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receber as informações da máquina que está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super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aquecendo,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eu ter informações o suficiente na hora de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solucionaro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problema.</a:t>
            </a:r>
          </a:p>
        </p:txBody>
      </p:sp>
    </p:spTree>
    <p:extLst>
      <p:ext uri="{BB962C8B-B14F-4D97-AF65-F5344CB8AC3E}">
        <p14:creationId xmlns:p14="http://schemas.microsoft.com/office/powerpoint/2010/main" val="86713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7259" cy="685800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735683" y="2097610"/>
            <a:ext cx="2380527" cy="240415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948394" y="205709"/>
            <a:ext cx="23804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NOSSO TIME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6430611" y="212501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3574115" y="2059551"/>
            <a:ext cx="2394380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9280111" y="206387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r="20796"/>
          <a:stretch/>
        </p:blipFill>
        <p:spPr>
          <a:xfrm>
            <a:off x="6518598" y="2297106"/>
            <a:ext cx="2204551" cy="21053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489"/>
          <a:stretch/>
        </p:blipFill>
        <p:spPr>
          <a:xfrm>
            <a:off x="840390" y="2240828"/>
            <a:ext cx="2171112" cy="2129010"/>
          </a:xfrm>
          <a:prstGeom prst="rect">
            <a:avLst/>
          </a:prstGeom>
        </p:spPr>
      </p:pic>
      <p:pic>
        <p:nvPicPr>
          <p:cNvPr id="33" name="Imagem 32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6806" y="6239027"/>
            <a:ext cx="771917" cy="41074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426" l="0" r="951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20" r="24894"/>
          <a:stretch/>
        </p:blipFill>
        <p:spPr>
          <a:xfrm>
            <a:off x="3667040" y="2115533"/>
            <a:ext cx="2310163" cy="232106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93" b="98241" l="5781" r="923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22" t="2441" r="23310" b="2723"/>
          <a:stretch/>
        </p:blipFill>
        <p:spPr>
          <a:xfrm>
            <a:off x="9359620" y="2178359"/>
            <a:ext cx="2221508" cy="2204050"/>
          </a:xfrm>
          <a:prstGeom prst="rect">
            <a:avLst/>
          </a:prstGeom>
        </p:spPr>
      </p:pic>
      <p:sp>
        <p:nvSpPr>
          <p:cNvPr id="20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6516206" y="4721214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1274E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16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6518598" y="4693095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21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81397" y="4725908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</a:p>
        </p:txBody>
      </p:sp>
      <p:sp>
        <p:nvSpPr>
          <p:cNvPr id="18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81397" y="4702649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</a:p>
        </p:txBody>
      </p:sp>
      <p:sp>
        <p:nvSpPr>
          <p:cNvPr id="22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810096" y="4718445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1274E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</a:p>
        </p:txBody>
      </p:sp>
      <p:sp>
        <p:nvSpPr>
          <p:cNvPr id="31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810096" y="4702649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</a:p>
        </p:txBody>
      </p:sp>
      <p:sp>
        <p:nvSpPr>
          <p:cNvPr id="25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260648" y="4714899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</a:p>
        </p:txBody>
      </p:sp>
      <p:sp>
        <p:nvSpPr>
          <p:cNvPr id="32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258256" y="4693095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</a:p>
        </p:txBody>
      </p:sp>
    </p:spTree>
    <p:extLst>
      <p:ext uri="{BB962C8B-B14F-4D97-AF65-F5344CB8AC3E}">
        <p14:creationId xmlns:p14="http://schemas.microsoft.com/office/powerpoint/2010/main" val="191696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45721"/>
            <a:ext cx="12192000" cy="6903721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849804" y="676652"/>
            <a:ext cx="4912059" cy="6044268"/>
          </a:xfrm>
          <a:prstGeom prst="rect">
            <a:avLst/>
          </a:prstGeom>
          <a:ln>
            <a:solidFill>
              <a:srgbClr val="F1274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87" y="758362"/>
            <a:ext cx="4082955" cy="5880847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037235" y="-123520"/>
            <a:ext cx="4117529" cy="663092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Diagrama de Casos de Uso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4385826" y="520482"/>
            <a:ext cx="3840013" cy="19090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454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1" y="-1516"/>
            <a:ext cx="12277259" cy="6859516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9265492" y="2543169"/>
            <a:ext cx="2185920" cy="2036926"/>
            <a:chOff x="8293833" y="2497576"/>
            <a:chExt cx="2185920" cy="2036926"/>
          </a:xfrm>
        </p:grpSpPr>
        <p:pic>
          <p:nvPicPr>
            <p:cNvPr id="6" name="Picture 2" descr="Monitor de Computador 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3742" y="2497576"/>
              <a:ext cx="1673670" cy="1464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Linux: guia básico ensina a usar o sistema operacional - Olhar Digital">
              <a:extLst>
                <a:ext uri="{FF2B5EF4-FFF2-40B4-BE49-F238E27FC236}">
                  <a16:creationId xmlns:a16="http://schemas.microsoft.com/office/drawing/2014/main" xmlns="" id="{824AEF11-E0AA-44B1-AF5C-59999AFCD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8294" y="2571698"/>
              <a:ext cx="1551808" cy="922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/>
            <p:cNvSpPr txBox="1"/>
            <p:nvPr/>
          </p:nvSpPr>
          <p:spPr>
            <a:xfrm>
              <a:off x="8308283" y="4011282"/>
              <a:ext cx="2171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rgbClr val="F1274E"/>
                  </a:solidFill>
                </a:rPr>
                <a:t>Cliente Linux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8293833" y="4000722"/>
              <a:ext cx="2089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chemeClr val="bg1"/>
                  </a:solidFill>
                </a:rPr>
                <a:t>Cliente Linux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1243897" y="2454560"/>
            <a:ext cx="1483402" cy="2146508"/>
            <a:chOff x="5566389" y="2431641"/>
            <a:chExt cx="1483402" cy="2146508"/>
          </a:xfrm>
        </p:grpSpPr>
        <p:sp>
          <p:nvSpPr>
            <p:cNvPr id="11" name="CaixaDeTexto 10"/>
            <p:cNvSpPr txBox="1"/>
            <p:nvPr/>
          </p:nvSpPr>
          <p:spPr>
            <a:xfrm>
              <a:off x="5951725" y="4054929"/>
              <a:ext cx="7286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rgbClr val="F1274E"/>
                  </a:solidFill>
                </a:rPr>
                <a:t>JAR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5933988" y="4033956"/>
              <a:ext cx="723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chemeClr val="bg1"/>
                  </a:solidFill>
                </a:rPr>
                <a:t>JAR</a:t>
              </a:r>
            </a:p>
          </p:txBody>
        </p:sp>
        <p:grpSp>
          <p:nvGrpSpPr>
            <p:cNvPr id="13" name="Grupo 12"/>
            <p:cNvGrpSpPr/>
            <p:nvPr/>
          </p:nvGrpSpPr>
          <p:grpSpPr>
            <a:xfrm>
              <a:off x="5566389" y="2431641"/>
              <a:ext cx="1483402" cy="1496387"/>
              <a:chOff x="5393648" y="2686050"/>
              <a:chExt cx="1483402" cy="1496387"/>
            </a:xfrm>
          </p:grpSpPr>
          <p:sp>
            <p:nvSpPr>
              <p:cNvPr id="14" name="Elipse 13"/>
              <p:cNvSpPr/>
              <p:nvPr/>
            </p:nvSpPr>
            <p:spPr>
              <a:xfrm>
                <a:off x="5393648" y="2686050"/>
                <a:ext cx="1483402" cy="149638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127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5" name="Picture 2" descr="Desenho Engrenagem PNG - Desenho Engrenagem 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8106" y="2826107"/>
                <a:ext cx="1232343" cy="1216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" name="Grupo 15"/>
          <p:cNvGrpSpPr/>
          <p:nvPr/>
        </p:nvGrpSpPr>
        <p:grpSpPr>
          <a:xfrm>
            <a:off x="4998549" y="2527749"/>
            <a:ext cx="2709892" cy="2095093"/>
            <a:chOff x="1628388" y="2503911"/>
            <a:chExt cx="2709892" cy="2095093"/>
          </a:xfrm>
        </p:grpSpPr>
        <p:grpSp>
          <p:nvGrpSpPr>
            <p:cNvPr id="17" name="Grupo 16"/>
            <p:cNvGrpSpPr/>
            <p:nvPr/>
          </p:nvGrpSpPr>
          <p:grpSpPr>
            <a:xfrm>
              <a:off x="1628388" y="4054010"/>
              <a:ext cx="2709892" cy="544994"/>
              <a:chOff x="6885548" y="4655155"/>
              <a:chExt cx="2709892" cy="544994"/>
            </a:xfrm>
          </p:grpSpPr>
          <p:sp>
            <p:nvSpPr>
              <p:cNvPr id="20" name="CaixaDeTexto 19"/>
              <p:cNvSpPr txBox="1"/>
              <p:nvPr/>
            </p:nvSpPr>
            <p:spPr>
              <a:xfrm>
                <a:off x="6894906" y="4676929"/>
                <a:ext cx="27005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b="1" dirty="0">
                    <a:solidFill>
                      <a:srgbClr val="F1274E"/>
                    </a:solidFill>
                  </a:rPr>
                  <a:t>Site Institucional</a:t>
                </a:r>
              </a:p>
            </p:txBody>
          </p:sp>
          <p:sp>
            <p:nvSpPr>
              <p:cNvPr id="21" name="CaixaDeTexto 20"/>
              <p:cNvSpPr txBox="1"/>
              <p:nvPr/>
            </p:nvSpPr>
            <p:spPr>
              <a:xfrm>
                <a:off x="6885548" y="4655155"/>
                <a:ext cx="27005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b="1" dirty="0">
                    <a:solidFill>
                      <a:schemeClr val="bg1"/>
                    </a:solidFill>
                  </a:rPr>
                  <a:t>Site Institucional</a:t>
                </a:r>
              </a:p>
            </p:txBody>
          </p:sp>
        </p:grpSp>
        <p:pic>
          <p:nvPicPr>
            <p:cNvPr id="18" name="Picture 2" descr="Monitor de Computador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480" y="2503911"/>
              <a:ext cx="1666428" cy="1457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xmlns="" id="{C3BB9D16-CEFD-44A4-AEED-C0E24B505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786" y="2559032"/>
              <a:ext cx="1595268" cy="947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1739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31570"/>
            <a:ext cx="12192000" cy="690372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0371" y="4281714"/>
            <a:ext cx="11691257" cy="2423885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50371" y="734656"/>
            <a:ext cx="6683826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190938" y="734656"/>
            <a:ext cx="4757057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E7C79143-28EE-4D5E-94D8-5FEA59D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0" y="1185123"/>
            <a:ext cx="2349433" cy="2349433"/>
          </a:xfrm>
          <a:prstGeom prst="rect">
            <a:avLst/>
          </a:prstGeom>
          <a:noFill/>
          <a:ln w="19050">
            <a:solidFill>
              <a:srgbClr val="F127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74;p44">
            <a:extLst>
              <a:ext uri="{FF2B5EF4-FFF2-40B4-BE49-F238E27FC236}">
                <a16:creationId xmlns:a16="http://schemas.microsoft.com/office/drawing/2014/main" xmlns="" id="{2F33C80D-5F69-4325-9EED-F885BD6D4EA3}"/>
              </a:ext>
            </a:extLst>
          </p:cNvPr>
          <p:cNvSpPr txBox="1">
            <a:spLocks/>
          </p:cNvSpPr>
          <p:nvPr/>
        </p:nvSpPr>
        <p:spPr>
          <a:xfrm>
            <a:off x="3242967" y="1101343"/>
            <a:ext cx="3689271" cy="72199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Quem? Nome, foto e uma frase que especifique o problema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xmlns="" id="{435F1C02-2DE8-4823-AF55-31EB7DDA0B79}"/>
              </a:ext>
            </a:extLst>
          </p:cNvPr>
          <p:cNvSpPr txBox="1"/>
          <p:nvPr/>
        </p:nvSpPr>
        <p:spPr>
          <a:xfrm>
            <a:off x="3244926" y="2047633"/>
            <a:ext cx="35042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en-US" dirty="0">
                <a:solidFill>
                  <a:schemeClr val="bg1"/>
                </a:solidFill>
              </a:rPr>
              <a:t>Denilson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r>
              <a:rPr lang="pt-PT" altLang="en-US" sz="1600" dirty="0">
                <a:solidFill>
                  <a:schemeClr val="bg1"/>
                </a:solidFill>
              </a:rPr>
              <a:t>“</a:t>
            </a:r>
            <a:r>
              <a:rPr lang="pt-BR" altLang="en-US" sz="1600" dirty="0">
                <a:solidFill>
                  <a:schemeClr val="bg1"/>
                </a:solidFill>
              </a:rPr>
              <a:t>Minhas máquinas estão desligando, preciso de algo que me avise antes disso acontecer</a:t>
            </a:r>
            <a:r>
              <a:rPr lang="pt-PT" altLang="en-US" sz="1600" dirty="0">
                <a:solidFill>
                  <a:schemeClr val="bg1"/>
                </a:solidFill>
              </a:rPr>
              <a:t>.”</a:t>
            </a:r>
          </a:p>
          <a:p>
            <a:endParaRPr lang="pt-PT" altLang="en-US" sz="1600" dirty="0"/>
          </a:p>
        </p:txBody>
      </p:sp>
      <p:sp>
        <p:nvSpPr>
          <p:cNvPr id="11" name="Google Shape;374;p44">
            <a:extLst>
              <a:ext uri="{FF2B5EF4-FFF2-40B4-BE49-F238E27FC236}">
                <a16:creationId xmlns:a16="http://schemas.microsoft.com/office/drawing/2014/main" xmlns="" id="{4A5D79FB-B7F5-424E-958E-83CEEE54F1D2}"/>
              </a:ext>
            </a:extLst>
          </p:cNvPr>
          <p:cNvSpPr txBox="1">
            <a:spLocks/>
          </p:cNvSpPr>
          <p:nvPr/>
        </p:nvSpPr>
        <p:spPr>
          <a:xfrm>
            <a:off x="7336462" y="1062635"/>
            <a:ext cx="4488212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Palavras/frases que definem a persona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452065" y="1764096"/>
            <a:ext cx="32946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Entende de tecnologia;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Atarefados;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Analista;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Atua como suporte (Help Desk &amp; Service Desk);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Especialista em Infraestrutura;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endParaRPr lang="pt-PT" altLang="en-US" sz="1600" dirty="0"/>
          </a:p>
        </p:txBody>
      </p:sp>
      <p:sp>
        <p:nvSpPr>
          <p:cNvPr id="13" name="Google Shape;374;p44">
            <a:extLst>
              <a:ext uri="{FF2B5EF4-FFF2-40B4-BE49-F238E27FC236}">
                <a16:creationId xmlns:a16="http://schemas.microsoft.com/office/drawing/2014/main" xmlns="" id="{F5A648B4-9982-4A73-94AB-5F308433C4AC}"/>
              </a:ext>
            </a:extLst>
          </p:cNvPr>
          <p:cNvSpPr txBox="1">
            <a:spLocks/>
          </p:cNvSpPr>
          <p:nvPr/>
        </p:nvSpPr>
        <p:spPr>
          <a:xfrm>
            <a:off x="729266" y="4590002"/>
            <a:ext cx="3595990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2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Text Box 12"/>
          <p:cNvSpPr txBox="1"/>
          <p:nvPr/>
        </p:nvSpPr>
        <p:spPr>
          <a:xfrm>
            <a:off x="966866" y="5168162"/>
            <a:ext cx="76166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Alta demanda;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Devoção ao trabalho;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Cansado;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Comunicativo;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Precisa de apoio de ferramentas de gerenciamento de processos. </a:t>
            </a:r>
          </a:p>
        </p:txBody>
      </p:sp>
      <p:sp>
        <p:nvSpPr>
          <p:cNvPr id="15" name="Google Shape;374;p44">
            <a:extLst>
              <a:ext uri="{FF2B5EF4-FFF2-40B4-BE49-F238E27FC236}">
                <a16:creationId xmlns:a16="http://schemas.microsoft.com/office/drawing/2014/main" xmlns="" id="{21CC74BA-FCA9-4D81-AF53-EF1BDDAF993F}"/>
              </a:ext>
            </a:extLst>
          </p:cNvPr>
          <p:cNvSpPr txBox="1">
            <a:spLocks/>
          </p:cNvSpPr>
          <p:nvPr/>
        </p:nvSpPr>
        <p:spPr>
          <a:xfrm>
            <a:off x="320722" y="222519"/>
            <a:ext cx="11550554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Usuário frequente de ferramentas de monitoramento (5x semana)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79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-1" y="6013"/>
            <a:ext cx="12222051" cy="6851988"/>
          </a:xfrm>
          <a:prstGeom prst="rect">
            <a:avLst/>
          </a:prstGeom>
        </p:spPr>
      </p:pic>
      <p:pic>
        <p:nvPicPr>
          <p:cNvPr id="2050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85872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523" y="1401813"/>
            <a:ext cx="4762589" cy="2829001"/>
          </a:xfrm>
          <a:prstGeom prst="rect">
            <a:avLst/>
          </a:prstGeom>
        </p:spPr>
      </p:pic>
      <p:sp>
        <p:nvSpPr>
          <p:cNvPr id="8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335809" y="2206173"/>
            <a:ext cx="2650020" cy="123425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Site Institucional</a:t>
            </a:r>
          </a:p>
        </p:txBody>
      </p:sp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8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5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56843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xmlns="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1" y="1438397"/>
            <a:ext cx="4489447" cy="26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771237" y="2577741"/>
            <a:ext cx="2940305" cy="75528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8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Cliente Linux</a:t>
            </a:r>
          </a:p>
        </p:txBody>
      </p:sp>
    </p:spTree>
    <p:extLst>
      <p:ext uri="{BB962C8B-B14F-4D97-AF65-F5344CB8AC3E}">
        <p14:creationId xmlns:p14="http://schemas.microsoft.com/office/powerpoint/2010/main" val="801864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367264" y="-24472"/>
            <a:ext cx="3880997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Lições Aprendidas</a:t>
            </a:r>
          </a:p>
        </p:txBody>
      </p:sp>
      <p:cxnSp>
        <p:nvCxnSpPr>
          <p:cNvPr id="4" name="Conector reto 3"/>
          <p:cNvCxnSpPr/>
          <p:nvPr/>
        </p:nvCxnSpPr>
        <p:spPr>
          <a:xfrm>
            <a:off x="3772725" y="1248638"/>
            <a:ext cx="4839" cy="5570376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8344640" y="1276474"/>
            <a:ext cx="55022" cy="5618212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41"/>
          <p:cNvSpPr txBox="1">
            <a:spLocks/>
          </p:cNvSpPr>
          <p:nvPr/>
        </p:nvSpPr>
        <p:spPr>
          <a:xfrm>
            <a:off x="1228772" y="1276474"/>
            <a:ext cx="1430867" cy="70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Louco</a:t>
            </a:r>
          </a:p>
        </p:txBody>
      </p:sp>
      <p:sp>
        <p:nvSpPr>
          <p:cNvPr id="9" name="Título 41"/>
          <p:cNvSpPr txBox="1">
            <a:spLocks/>
          </p:cNvSpPr>
          <p:nvPr/>
        </p:nvSpPr>
        <p:spPr>
          <a:xfrm>
            <a:off x="5449511" y="1396860"/>
            <a:ext cx="1221691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Triste</a:t>
            </a:r>
          </a:p>
        </p:txBody>
      </p:sp>
      <p:sp>
        <p:nvSpPr>
          <p:cNvPr id="10" name="Título 41"/>
          <p:cNvSpPr txBox="1">
            <a:spLocks/>
          </p:cNvSpPr>
          <p:nvPr/>
        </p:nvSpPr>
        <p:spPr>
          <a:xfrm>
            <a:off x="9344617" y="1409551"/>
            <a:ext cx="1618906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Contente</a:t>
            </a:r>
          </a:p>
        </p:txBody>
      </p:sp>
      <p:sp>
        <p:nvSpPr>
          <p:cNvPr id="3" name="Fluxograma: Processo alternativo 2"/>
          <p:cNvSpPr/>
          <p:nvPr/>
        </p:nvSpPr>
        <p:spPr>
          <a:xfrm>
            <a:off x="790441" y="2731320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Tempo um pouco curto</a:t>
            </a:r>
          </a:p>
        </p:txBody>
      </p:sp>
      <p:pic>
        <p:nvPicPr>
          <p:cNvPr id="1026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92" y="1156609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87" y="118262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055" y="1174258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uxograma: Processo alternativo 20"/>
          <p:cNvSpPr/>
          <p:nvPr/>
        </p:nvSpPr>
        <p:spPr>
          <a:xfrm>
            <a:off x="694588" y="4464772"/>
            <a:ext cx="2411436" cy="106897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/>
              <a:t>Responsividade</a:t>
            </a:r>
            <a:r>
              <a:rPr lang="pt-BR" sz="2000" dirty="0"/>
              <a:t> no Site Institucional </a:t>
            </a:r>
          </a:p>
        </p:txBody>
      </p:sp>
      <p:sp>
        <p:nvSpPr>
          <p:cNvPr id="22" name="Elipse 21"/>
          <p:cNvSpPr/>
          <p:nvPr/>
        </p:nvSpPr>
        <p:spPr>
          <a:xfrm>
            <a:off x="586614" y="252102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23" name="Elipse 22"/>
          <p:cNvSpPr/>
          <p:nvPr/>
        </p:nvSpPr>
        <p:spPr>
          <a:xfrm>
            <a:off x="358014" y="424040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24" name="Fluxograma: Processo alternativo 23"/>
          <p:cNvSpPr/>
          <p:nvPr/>
        </p:nvSpPr>
        <p:spPr>
          <a:xfrm>
            <a:off x="4261257" y="2323481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Esperava um resultado melhor</a:t>
            </a:r>
            <a:endParaRPr lang="pt-BR" sz="2000" dirty="0"/>
          </a:p>
        </p:txBody>
      </p:sp>
      <p:sp>
        <p:nvSpPr>
          <p:cNvPr id="25" name="Fluxograma: Processo alternativo 24"/>
          <p:cNvSpPr/>
          <p:nvPr/>
        </p:nvSpPr>
        <p:spPr>
          <a:xfrm>
            <a:off x="5627771" y="3625555"/>
            <a:ext cx="2411436" cy="1286340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Algumas notas em “Atenção” (Quase ficamos no amarelo)</a:t>
            </a:r>
          </a:p>
        </p:txBody>
      </p:sp>
      <p:sp>
        <p:nvSpPr>
          <p:cNvPr id="26" name="Fluxograma: Processo alternativo 25"/>
          <p:cNvSpPr/>
          <p:nvPr/>
        </p:nvSpPr>
        <p:spPr>
          <a:xfrm>
            <a:off x="4532255" y="4996073"/>
            <a:ext cx="2411436" cy="158743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Falta de aprimoramento na distribuição de tarefas e conhecimentos</a:t>
            </a:r>
          </a:p>
        </p:txBody>
      </p:sp>
      <p:sp>
        <p:nvSpPr>
          <p:cNvPr id="27" name="Elipse 26"/>
          <p:cNvSpPr/>
          <p:nvPr/>
        </p:nvSpPr>
        <p:spPr>
          <a:xfrm>
            <a:off x="4032657" y="2092897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28" name="Elipse 27"/>
          <p:cNvSpPr/>
          <p:nvPr/>
        </p:nvSpPr>
        <p:spPr>
          <a:xfrm>
            <a:off x="5375302" y="343335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29" name="Elipse 28"/>
          <p:cNvSpPr/>
          <p:nvPr/>
        </p:nvSpPr>
        <p:spPr>
          <a:xfrm>
            <a:off x="4345245" y="4827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33" name="Fluxograma: Processo alternativo 32"/>
          <p:cNvSpPr/>
          <p:nvPr/>
        </p:nvSpPr>
        <p:spPr>
          <a:xfrm>
            <a:off x="8603037" y="2134050"/>
            <a:ext cx="2411436" cy="753831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Entregas de metas</a:t>
            </a:r>
          </a:p>
        </p:txBody>
      </p:sp>
      <p:sp>
        <p:nvSpPr>
          <p:cNvPr id="34" name="Fluxograma: Processo alternativo 33"/>
          <p:cNvSpPr/>
          <p:nvPr/>
        </p:nvSpPr>
        <p:spPr>
          <a:xfrm>
            <a:off x="9669405" y="3100185"/>
            <a:ext cx="2411436" cy="680673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Organização</a:t>
            </a:r>
            <a:endParaRPr lang="pt-BR" sz="2000" dirty="0"/>
          </a:p>
        </p:txBody>
      </p:sp>
      <p:sp>
        <p:nvSpPr>
          <p:cNvPr id="35" name="Fluxograma: Processo alternativo 34"/>
          <p:cNvSpPr/>
          <p:nvPr/>
        </p:nvSpPr>
        <p:spPr>
          <a:xfrm>
            <a:off x="8760389" y="3945562"/>
            <a:ext cx="2411436" cy="56590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União</a:t>
            </a:r>
            <a:endParaRPr lang="pt-BR" sz="2000" dirty="0"/>
          </a:p>
        </p:txBody>
      </p:sp>
      <p:sp>
        <p:nvSpPr>
          <p:cNvPr id="36" name="Fluxograma: Processo alternativo 35"/>
          <p:cNvSpPr/>
          <p:nvPr/>
        </p:nvSpPr>
        <p:spPr>
          <a:xfrm>
            <a:off x="9592756" y="4838539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Equipe bastante adaptativa e </a:t>
            </a:r>
            <a:r>
              <a:rPr lang="pt-BR" sz="2000" dirty="0" err="1"/>
              <a:t>resiliente</a:t>
            </a:r>
            <a:endParaRPr lang="pt-BR" sz="2000" dirty="0"/>
          </a:p>
        </p:txBody>
      </p:sp>
      <p:sp>
        <p:nvSpPr>
          <p:cNvPr id="37" name="Fluxograma: Processo alternativo 36"/>
          <p:cNvSpPr/>
          <p:nvPr/>
        </p:nvSpPr>
        <p:spPr>
          <a:xfrm>
            <a:off x="8705095" y="6097475"/>
            <a:ext cx="2411436" cy="646006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  <a:p>
            <a:pPr algn="ctr"/>
            <a:r>
              <a:rPr lang="pt-BR" sz="2000" dirty="0"/>
              <a:t>Entrosamento da Equipe</a:t>
            </a:r>
          </a:p>
          <a:p>
            <a:pPr algn="ctr"/>
            <a:endParaRPr lang="pt-BR" sz="2000" dirty="0"/>
          </a:p>
        </p:txBody>
      </p:sp>
      <p:sp>
        <p:nvSpPr>
          <p:cNvPr id="38" name="Elipse 37"/>
          <p:cNvSpPr/>
          <p:nvPr/>
        </p:nvSpPr>
        <p:spPr>
          <a:xfrm>
            <a:off x="8414939" y="188905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39" name="Elipse 38"/>
          <p:cNvSpPr/>
          <p:nvPr/>
        </p:nvSpPr>
        <p:spPr>
          <a:xfrm>
            <a:off x="9457073" y="2916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40" name="Elipse 39"/>
          <p:cNvSpPr/>
          <p:nvPr/>
        </p:nvSpPr>
        <p:spPr>
          <a:xfrm>
            <a:off x="8555180" y="377375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41" name="Elipse 40"/>
          <p:cNvSpPr/>
          <p:nvPr/>
        </p:nvSpPr>
        <p:spPr>
          <a:xfrm>
            <a:off x="9432214" y="462985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sp>
        <p:nvSpPr>
          <p:cNvPr id="42" name="Elipse 41"/>
          <p:cNvSpPr/>
          <p:nvPr/>
        </p:nvSpPr>
        <p:spPr>
          <a:xfrm>
            <a:off x="8512734" y="5866891"/>
            <a:ext cx="519347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88557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06913" y="451251"/>
            <a:ext cx="11811000" cy="5943600"/>
          </a:xfrm>
          <a:prstGeom prst="rect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2736070" y="730906"/>
            <a:ext cx="67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Efetuar um planejamento e organização das atividades mais eficiente.</a:t>
            </a:r>
          </a:p>
        </p:txBody>
      </p:sp>
      <p:sp>
        <p:nvSpPr>
          <p:cNvPr id="9" name="Elipse 8"/>
          <p:cNvSpPr/>
          <p:nvPr/>
        </p:nvSpPr>
        <p:spPr>
          <a:xfrm>
            <a:off x="2083388" y="71951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0" name="Elipse 9"/>
          <p:cNvSpPr/>
          <p:nvPr/>
        </p:nvSpPr>
        <p:spPr>
          <a:xfrm>
            <a:off x="2071957" y="126366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/>
          <p:cNvSpPr/>
          <p:nvPr/>
        </p:nvSpPr>
        <p:spPr>
          <a:xfrm>
            <a:off x="2071957" y="186025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/>
          <p:cNvSpPr/>
          <p:nvPr/>
        </p:nvSpPr>
        <p:spPr>
          <a:xfrm>
            <a:off x="2071957" y="242781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13" name="Elipse 12"/>
          <p:cNvSpPr/>
          <p:nvPr/>
        </p:nvSpPr>
        <p:spPr>
          <a:xfrm>
            <a:off x="2071957" y="302998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14" name="Elipse 13"/>
          <p:cNvSpPr/>
          <p:nvPr/>
        </p:nvSpPr>
        <p:spPr>
          <a:xfrm>
            <a:off x="2081763" y="356986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15" name="Elipse 14"/>
          <p:cNvSpPr/>
          <p:nvPr/>
        </p:nvSpPr>
        <p:spPr>
          <a:xfrm>
            <a:off x="2073276" y="411408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16" name="Elipse 15"/>
          <p:cNvSpPr/>
          <p:nvPr/>
        </p:nvSpPr>
        <p:spPr>
          <a:xfrm>
            <a:off x="2071957" y="461732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17" name="Elipse 16"/>
          <p:cNvSpPr/>
          <p:nvPr/>
        </p:nvSpPr>
        <p:spPr>
          <a:xfrm>
            <a:off x="2071957" y="516154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sp>
        <p:nvSpPr>
          <p:cNvPr id="18" name="Elipse 17"/>
          <p:cNvSpPr/>
          <p:nvPr/>
        </p:nvSpPr>
        <p:spPr>
          <a:xfrm>
            <a:off x="2015684" y="5701429"/>
            <a:ext cx="562784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10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736070" y="1179897"/>
            <a:ext cx="85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Elevar a constância nos estudos e se aplicar mais nos conceitos e execuções relacionadas a </a:t>
            </a:r>
            <a:r>
              <a:rPr lang="pt-BR" dirty="0" err="1">
                <a:solidFill>
                  <a:schemeClr val="bg1"/>
                </a:solidFill>
              </a:rPr>
              <a:t>responsividade</a:t>
            </a:r>
            <a:r>
              <a:rPr lang="pt-BR" dirty="0">
                <a:solidFill>
                  <a:schemeClr val="bg1"/>
                </a:solidFill>
              </a:rPr>
              <a:t> (Praticar e estudar mais).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713538" y="1906939"/>
            <a:ext cx="476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Estabelecer expectativas com base na realidade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2736070" y="2396246"/>
            <a:ext cx="642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Observarmos as anotações que nos foram dadas e se aplicar mais.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2736070" y="2622860"/>
            <a:ext cx="928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Buscar orientação e ajuda aos colegas do grupo que obtiveram sucesso nas matérias em atenção.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2713538" y="3072903"/>
            <a:ext cx="474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Planejamento e nivelamento de conhecimento.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2713538" y="3617720"/>
            <a:ext cx="488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Reuniões e validações das conclusões das tarefas.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2736070" y="4191117"/>
            <a:ext cx="40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Mantendo os níveis de planejamento.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2717019" y="4699486"/>
            <a:ext cx="704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Manter o respeito e manter a constância nas atividades de Team </a:t>
            </a:r>
            <a:r>
              <a:rPr lang="pt-BR" dirty="0" err="1">
                <a:solidFill>
                  <a:schemeClr val="bg1"/>
                </a:solidFill>
              </a:rPr>
              <a:t>Building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2736070" y="5202043"/>
            <a:ext cx="329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Frescobol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2713538" y="5746860"/>
            <a:ext cx="287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Frescobol e Team </a:t>
            </a:r>
            <a:r>
              <a:rPr lang="pt-BR" dirty="0" err="1">
                <a:solidFill>
                  <a:schemeClr val="bg1"/>
                </a:solidFill>
              </a:rPr>
              <a:t>Building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Chave esquerda 30"/>
          <p:cNvSpPr/>
          <p:nvPr/>
        </p:nvSpPr>
        <p:spPr>
          <a:xfrm>
            <a:off x="1646946" y="715844"/>
            <a:ext cx="459058" cy="1030094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have esquerda 32"/>
          <p:cNvSpPr/>
          <p:nvPr/>
        </p:nvSpPr>
        <p:spPr>
          <a:xfrm>
            <a:off x="1612899" y="1866230"/>
            <a:ext cx="459058" cy="1624918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have esquerda 33"/>
          <p:cNvSpPr/>
          <p:nvPr/>
        </p:nvSpPr>
        <p:spPr>
          <a:xfrm>
            <a:off x="1645321" y="3569865"/>
            <a:ext cx="459058" cy="2592732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1" y="994084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37" y="245718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48" y="4612292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758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056"/>
            <a:ext cx="12192000" cy="59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53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535"/>
            <a:ext cx="12195947" cy="591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84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789"/>
            <a:ext cx="12265503" cy="522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249615" y="202728"/>
            <a:ext cx="36927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Contextualização</a:t>
            </a:r>
          </a:p>
        </p:txBody>
      </p:sp>
      <p:sp>
        <p:nvSpPr>
          <p:cNvPr id="6" name="Google Shape;463;p50"/>
          <p:cNvSpPr txBox="1">
            <a:spLocks/>
          </p:cNvSpPr>
          <p:nvPr/>
        </p:nvSpPr>
        <p:spPr>
          <a:xfrm>
            <a:off x="877534" y="1995387"/>
            <a:ext cx="10833819" cy="3682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  <a:latin typeface="+mj-lt"/>
              </a:rPr>
              <a:t>Uma empresa de edição de vídeos para </a:t>
            </a:r>
            <a:r>
              <a:rPr lang="pt-BR" b="1" dirty="0" err="1">
                <a:solidFill>
                  <a:schemeClr val="bg1"/>
                </a:solidFill>
                <a:latin typeface="+mj-lt"/>
              </a:rPr>
              <a:t>Youtuber’s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passou a ter problemas em algumas máquinas quando começa a </a:t>
            </a:r>
            <a:r>
              <a:rPr lang="pt-BR" dirty="0" err="1">
                <a:solidFill>
                  <a:schemeClr val="bg1"/>
                </a:solidFill>
                <a:latin typeface="+mj-lt"/>
              </a:rPr>
              <a:t>renderizar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seus vídeos.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>
                <a:solidFill>
                  <a:schemeClr val="bg1"/>
                </a:solidFill>
                <a:latin typeface="+mj-lt"/>
              </a:rPr>
              <a:t>Máquina desligando.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err="1">
                <a:solidFill>
                  <a:schemeClr val="bg1"/>
                </a:solidFill>
                <a:latin typeface="+mj-lt"/>
              </a:rPr>
              <a:t>Renderização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não concluída e/ou atrasada.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>
                <a:solidFill>
                  <a:schemeClr val="bg1"/>
                </a:solidFill>
                <a:latin typeface="+mj-lt"/>
              </a:rPr>
              <a:t>Gargalo no processo.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470" y="6208105"/>
            <a:ext cx="771917" cy="410745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 flipV="1">
            <a:off x="3695700" y="1239930"/>
            <a:ext cx="4800600" cy="17584"/>
          </a:xfrm>
          <a:prstGeom prst="line">
            <a:avLst/>
          </a:prstGeom>
          <a:ln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88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43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0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7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3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3"/>
          <a:stretch/>
        </p:blipFill>
        <p:spPr>
          <a:xfrm>
            <a:off x="0" y="0"/>
            <a:ext cx="12192000" cy="68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7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5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0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7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637541" y="1121847"/>
            <a:ext cx="4683433" cy="462134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7" t="3706" r="23095" b="4022"/>
          <a:stretch/>
        </p:blipFill>
        <p:spPr>
          <a:xfrm>
            <a:off x="6528683" y="1185888"/>
            <a:ext cx="4792291" cy="4493258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884263" y="466643"/>
            <a:ext cx="3790806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6000" dirty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Videos Diários</a:t>
            </a:r>
            <a:endParaRPr lang="pt-BR" sz="5400" dirty="0">
              <a:solidFill>
                <a:srgbClr val="F12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47581" y="2891538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Por dia ele </a:t>
            </a:r>
            <a:r>
              <a:rPr lang="pt-BR" sz="2400" dirty="0" err="1">
                <a:solidFill>
                  <a:schemeClr val="bg1"/>
                </a:solidFill>
              </a:rPr>
              <a:t>obtem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>
                <a:solidFill>
                  <a:srgbClr val="F03E60"/>
                </a:solidFill>
              </a:rPr>
              <a:t>1,990,065</a:t>
            </a:r>
            <a:r>
              <a:rPr lang="pt-BR" sz="2400" dirty="0">
                <a:solidFill>
                  <a:schemeClr val="bg1"/>
                </a:solidFill>
              </a:rPr>
              <a:t> visualizações.</a:t>
            </a:r>
          </a:p>
          <a:p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47581" y="4246744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Com um lucro estimado de</a:t>
            </a:r>
            <a:r>
              <a:rPr lang="pt-BR" sz="2400" dirty="0">
                <a:solidFill>
                  <a:srgbClr val="F03E60"/>
                </a:solidFill>
              </a:rPr>
              <a:t> $637  </a:t>
            </a:r>
            <a:r>
              <a:rPr lang="pt-BR" sz="2400" dirty="0">
                <a:solidFill>
                  <a:schemeClr val="bg1"/>
                </a:solidFill>
              </a:rPr>
              <a:t>-  </a:t>
            </a:r>
            <a:r>
              <a:rPr lang="pt-BR" sz="2400" dirty="0">
                <a:solidFill>
                  <a:srgbClr val="F03E60"/>
                </a:solidFill>
              </a:rPr>
              <a:t>$8K </a:t>
            </a:r>
            <a:r>
              <a:rPr lang="pt-BR" sz="2400" dirty="0">
                <a:solidFill>
                  <a:schemeClr val="bg1"/>
                </a:solidFill>
              </a:rPr>
              <a:t>por dia.</a:t>
            </a:r>
          </a:p>
          <a:p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377833" y="6374180"/>
            <a:ext cx="2180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dirty="0">
                <a:solidFill>
                  <a:schemeClr val="bg1"/>
                </a:solidFill>
              </a:rPr>
              <a:t>Fonte: </a:t>
            </a:r>
            <a:r>
              <a:rPr lang="pt-BR" dirty="0" err="1">
                <a:solidFill>
                  <a:schemeClr val="bg1"/>
                </a:solidFill>
              </a:rPr>
              <a:t>SocialBlade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47581" y="1586698"/>
            <a:ext cx="3464169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sz="2400" dirty="0">
                <a:solidFill>
                  <a:schemeClr val="bg1"/>
                </a:solidFill>
              </a:rPr>
              <a:t>O </a:t>
            </a:r>
            <a:r>
              <a:rPr lang="pt-BR" sz="2400" dirty="0" err="1">
                <a:solidFill>
                  <a:schemeClr val="bg1"/>
                </a:solidFill>
              </a:rPr>
              <a:t>Youtuber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RezendeEvil</a:t>
            </a:r>
            <a:r>
              <a:rPr lang="pt-BR" sz="2400" dirty="0">
                <a:solidFill>
                  <a:schemeClr val="bg1"/>
                </a:solidFill>
              </a:rPr>
              <a:t> posta 3 vídeos diários.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3851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5054057" y="1550862"/>
            <a:ext cx="2335194" cy="2433469"/>
            <a:chOff x="1865892" y="676674"/>
            <a:chExt cx="3445659" cy="3458991"/>
          </a:xfrm>
        </p:grpSpPr>
        <p:grpSp>
          <p:nvGrpSpPr>
            <p:cNvPr id="7" name="Grupo 6"/>
            <p:cNvGrpSpPr/>
            <p:nvPr/>
          </p:nvGrpSpPr>
          <p:grpSpPr>
            <a:xfrm>
              <a:off x="1865892" y="1139194"/>
              <a:ext cx="3050171" cy="2996471"/>
              <a:chOff x="4438024" y="881106"/>
              <a:chExt cx="4762612" cy="4685570"/>
            </a:xfrm>
          </p:grpSpPr>
          <p:sp>
            <p:nvSpPr>
              <p:cNvPr id="8" name="Elipse 7"/>
              <p:cNvSpPr/>
              <p:nvPr/>
            </p:nvSpPr>
            <p:spPr>
              <a:xfrm>
                <a:off x="4438024" y="881106"/>
                <a:ext cx="4762612" cy="468557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127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" name="Imagem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35" r="20743"/>
              <a:stretch/>
            </p:blipFill>
            <p:spPr>
              <a:xfrm>
                <a:off x="4438024" y="1086303"/>
                <a:ext cx="4683433" cy="4275175"/>
              </a:xfrm>
              <a:prstGeom prst="rect">
                <a:avLst/>
              </a:prstGeom>
            </p:spPr>
          </p:pic>
        </p:grpSp>
        <p:pic>
          <p:nvPicPr>
            <p:cNvPr id="1028" name="Picture 4" descr="🌡️ Termômetro Emoji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77" y="676674"/>
              <a:ext cx="1920574" cy="1920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upo 2"/>
          <p:cNvGrpSpPr/>
          <p:nvPr/>
        </p:nvGrpSpPr>
        <p:grpSpPr>
          <a:xfrm>
            <a:off x="5035355" y="-53709"/>
            <a:ext cx="2353896" cy="761782"/>
            <a:chOff x="5493566" y="192476"/>
            <a:chExt cx="2394839" cy="665228"/>
          </a:xfrm>
        </p:grpSpPr>
        <p:sp>
          <p:nvSpPr>
            <p:cNvPr id="10" name="Google Shape;417;p46">
              <a:extLst>
                <a:ext uri="{FF2B5EF4-FFF2-40B4-BE49-F238E27FC236}">
                  <a16:creationId xmlns:a16="http://schemas.microsoft.com/office/drawing/2014/main" xmlns="" id="{CB77E218-4C4B-4752-9724-0C29165E785A}"/>
                </a:ext>
              </a:extLst>
            </p:cNvPr>
            <p:cNvSpPr txBox="1">
              <a:spLocks/>
            </p:cNvSpPr>
            <p:nvPr/>
          </p:nvSpPr>
          <p:spPr>
            <a:xfrm>
              <a:off x="5493566" y="192476"/>
              <a:ext cx="2394839" cy="665228"/>
            </a:xfrm>
            <a:prstGeom prst="rect">
              <a:avLst/>
            </a:prstGeom>
            <a:noFill/>
            <a:ln>
              <a:noFill/>
            </a:ln>
            <a:effectLst>
              <a:outerShdw blurRad="142875" dist="95250" dir="10200000" algn="bl" rotWithShape="0">
                <a:schemeClr val="dk2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0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9pPr>
            </a:lstStyle>
            <a:p>
              <a:r>
                <a:rPr lang="pt-BR" sz="3300" b="0" dirty="0" err="1">
                  <a:solidFill>
                    <a:srgbClr val="F127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Deep</a:t>
              </a:r>
              <a:r>
                <a:rPr lang="pt-BR" sz="3300" b="0" dirty="0">
                  <a:solidFill>
                    <a:srgbClr val="F127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pt-BR" sz="3300" b="0" dirty="0" err="1">
                  <a:solidFill>
                    <a:srgbClr val="F127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Dive</a:t>
              </a:r>
              <a:endParaRPr lang="pt-BR" sz="3300" b="0" dirty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Google Shape;417;p46">
              <a:extLst>
                <a:ext uri="{FF2B5EF4-FFF2-40B4-BE49-F238E27FC236}">
                  <a16:creationId xmlns:a16="http://schemas.microsoft.com/office/drawing/2014/main" xmlns="" id="{CB77E218-4C4B-4752-9724-0C29165E785A}"/>
                </a:ext>
              </a:extLst>
            </p:cNvPr>
            <p:cNvSpPr txBox="1">
              <a:spLocks/>
            </p:cNvSpPr>
            <p:nvPr/>
          </p:nvSpPr>
          <p:spPr>
            <a:xfrm>
              <a:off x="5493566" y="192476"/>
              <a:ext cx="2394839" cy="665228"/>
            </a:xfrm>
            <a:prstGeom prst="rect">
              <a:avLst/>
            </a:prstGeom>
            <a:noFill/>
            <a:ln>
              <a:noFill/>
            </a:ln>
            <a:effectLst>
              <a:outerShdw blurRad="142875" dist="95250" dir="10200000" algn="bl" rotWithShape="0">
                <a:schemeClr val="dk2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0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9pPr>
            </a:lstStyle>
            <a:p>
              <a:r>
                <a:rPr lang="pt-BR" sz="3400" b="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Deep</a:t>
              </a:r>
              <a:r>
                <a:rPr lang="pt-BR" sz="3400" b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pt-BR" sz="3400" b="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Dive</a:t>
              </a:r>
              <a:endParaRPr lang="pt-BR" sz="3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2" name="Conector reto 11"/>
          <p:cNvCxnSpPr/>
          <p:nvPr/>
        </p:nvCxnSpPr>
        <p:spPr>
          <a:xfrm>
            <a:off x="4807727" y="627731"/>
            <a:ext cx="2809151" cy="11780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1715765" y="936665"/>
            <a:ext cx="8993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</a:rPr>
              <a:t>A </a:t>
            </a:r>
            <a:r>
              <a:rPr lang="pt-BR" sz="2000" b="1" dirty="0">
                <a:solidFill>
                  <a:schemeClr val="bg1"/>
                </a:solidFill>
              </a:rPr>
              <a:t>GPU</a:t>
            </a:r>
            <a:r>
              <a:rPr lang="pt-BR" sz="2000" dirty="0">
                <a:solidFill>
                  <a:schemeClr val="bg1"/>
                </a:solidFill>
              </a:rPr>
              <a:t> é unidade de processamento de gráficos de um computador, ou placa de vídeo como a grande maioria o chama.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715765" y="4294247"/>
            <a:ext cx="8529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</a:rPr>
              <a:t>Quando a </a:t>
            </a:r>
            <a:r>
              <a:rPr lang="pt-BR" sz="2000" b="1" dirty="0">
                <a:solidFill>
                  <a:schemeClr val="bg1"/>
                </a:solidFill>
              </a:rPr>
              <a:t>GPU</a:t>
            </a:r>
            <a:r>
              <a:rPr lang="pt-BR" sz="2000" dirty="0">
                <a:solidFill>
                  <a:schemeClr val="bg1"/>
                </a:solidFill>
              </a:rPr>
              <a:t> está sendo muito utilizada, ela começa á superaquecer, á partir disso, em pouco tempo o computador pode desligar automaticamente. 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715765" y="5312049"/>
            <a:ext cx="89248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</a:rPr>
              <a:t>E para as pessoas que </a:t>
            </a:r>
            <a:r>
              <a:rPr lang="pt-BR" sz="2000" dirty="0" err="1">
                <a:solidFill>
                  <a:schemeClr val="bg1"/>
                </a:solidFill>
              </a:rPr>
              <a:t>renderizam</a:t>
            </a:r>
            <a:r>
              <a:rPr lang="pt-BR" sz="2000" dirty="0">
                <a:solidFill>
                  <a:schemeClr val="bg1"/>
                </a:solidFill>
              </a:rPr>
              <a:t> vídeo,  pode ser uma coisa bem ruim, já que eles podem tanto perder a </a:t>
            </a:r>
            <a:r>
              <a:rPr lang="pt-BR" sz="2000" dirty="0" err="1">
                <a:solidFill>
                  <a:schemeClr val="bg1"/>
                </a:solidFill>
              </a:rPr>
              <a:t>renderização</a:t>
            </a:r>
            <a:r>
              <a:rPr lang="pt-BR" sz="2000" dirty="0">
                <a:solidFill>
                  <a:schemeClr val="bg1"/>
                </a:solidFill>
              </a:rPr>
              <a:t>, que consome bastante do computador, quanto o vídeo completo.</a:t>
            </a:r>
          </a:p>
        </p:txBody>
      </p:sp>
    </p:spTree>
    <p:extLst>
      <p:ext uri="{BB962C8B-B14F-4D97-AF65-F5344CB8AC3E}">
        <p14:creationId xmlns:p14="http://schemas.microsoft.com/office/powerpoint/2010/main" val="1483273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94264" y="1371370"/>
            <a:ext cx="112394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</a:rPr>
              <a:t>Então, a </a:t>
            </a:r>
            <a:r>
              <a:rPr lang="pt-BR" sz="2000" b="1" dirty="0">
                <a:solidFill>
                  <a:schemeClr val="bg1"/>
                </a:solidFill>
              </a:rPr>
              <a:t>inovação</a:t>
            </a:r>
            <a:r>
              <a:rPr lang="pt-BR" sz="2000" dirty="0">
                <a:solidFill>
                  <a:schemeClr val="bg1"/>
                </a:solidFill>
              </a:rPr>
              <a:t> da </a:t>
            </a:r>
            <a:r>
              <a:rPr lang="pt-BR" sz="2000" b="1" dirty="0" err="1">
                <a:solidFill>
                  <a:schemeClr val="bg1"/>
                </a:solidFill>
              </a:rPr>
              <a:t>Geli’s</a:t>
            </a:r>
            <a:r>
              <a:rPr lang="pt-BR" sz="2000" dirty="0">
                <a:solidFill>
                  <a:schemeClr val="bg1"/>
                </a:solidFill>
              </a:rPr>
              <a:t> é monitorar e capturar a temperatura da GPU utilizando a </a:t>
            </a:r>
            <a:r>
              <a:rPr lang="pt-BR" sz="2000" b="1" dirty="0">
                <a:solidFill>
                  <a:schemeClr val="bg1"/>
                </a:solidFill>
              </a:rPr>
              <a:t>API </a:t>
            </a:r>
            <a:r>
              <a:rPr lang="pt-BR" sz="2000" b="1" dirty="0" err="1">
                <a:solidFill>
                  <a:schemeClr val="bg1"/>
                </a:solidFill>
              </a:rPr>
              <a:t>JSensors</a:t>
            </a:r>
            <a:r>
              <a:rPr lang="pt-BR" sz="2000" dirty="0">
                <a:solidFill>
                  <a:schemeClr val="bg1"/>
                </a:solidFill>
              </a:rPr>
              <a:t>, assim, caso ela por algum motivo, </a:t>
            </a:r>
            <a:r>
              <a:rPr lang="pt-BR" sz="2000" dirty="0" err="1">
                <a:solidFill>
                  <a:schemeClr val="bg1"/>
                </a:solidFill>
              </a:rPr>
              <a:t>super-aqueca</a:t>
            </a:r>
            <a:r>
              <a:rPr lang="pt-BR" sz="2000" dirty="0">
                <a:solidFill>
                  <a:schemeClr val="bg1"/>
                </a:solidFill>
              </a:rPr>
              <a:t>, podemos entrar em ação com o nosso plano de contingência. Que é verificar possíveis aplicativos rodando em segundo plano e mandar uma notificação via </a:t>
            </a:r>
            <a:r>
              <a:rPr lang="pt-BR" sz="2000" b="1" dirty="0">
                <a:solidFill>
                  <a:schemeClr val="bg1"/>
                </a:solidFill>
              </a:rPr>
              <a:t>Slack</a:t>
            </a:r>
            <a:r>
              <a:rPr lang="pt-BR" sz="2000" dirty="0">
                <a:solidFill>
                  <a:schemeClr val="bg1"/>
                </a:solidFill>
              </a:rPr>
              <a:t> informando o profissional de infraestrutura </a:t>
            </a:r>
            <a:r>
              <a:rPr lang="pt-BR" sz="2000" dirty="0" smtClean="0">
                <a:solidFill>
                  <a:schemeClr val="bg1"/>
                </a:solidFill>
              </a:rPr>
              <a:t>sobre </a:t>
            </a:r>
            <a:r>
              <a:rPr lang="pt-BR" sz="2000" dirty="0">
                <a:solidFill>
                  <a:schemeClr val="bg1"/>
                </a:solidFill>
              </a:rPr>
              <a:t>o aquecimento e as informações coletadas posteriormente. </a:t>
            </a:r>
          </a:p>
        </p:txBody>
      </p:sp>
      <p:pic>
        <p:nvPicPr>
          <p:cNvPr id="9" name="Picture 2" descr="Monitor de Computador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369" y="3814410"/>
            <a:ext cx="1666428" cy="145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949" y="3867744"/>
            <a:ext cx="1595268" cy="94759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5" t="4964" r="26189" b="7084"/>
          <a:stretch/>
        </p:blipFill>
        <p:spPr>
          <a:xfrm>
            <a:off x="8330658" y="3714947"/>
            <a:ext cx="1648438" cy="1692204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5035355" y="-53709"/>
            <a:ext cx="2353896" cy="761782"/>
            <a:chOff x="5493566" y="192476"/>
            <a:chExt cx="2394839" cy="665228"/>
          </a:xfrm>
        </p:grpSpPr>
        <p:sp>
          <p:nvSpPr>
            <p:cNvPr id="17" name="Google Shape;417;p46">
              <a:extLst>
                <a:ext uri="{FF2B5EF4-FFF2-40B4-BE49-F238E27FC236}">
                  <a16:creationId xmlns:a16="http://schemas.microsoft.com/office/drawing/2014/main" xmlns="" id="{CB77E218-4C4B-4752-9724-0C29165E785A}"/>
                </a:ext>
              </a:extLst>
            </p:cNvPr>
            <p:cNvSpPr txBox="1">
              <a:spLocks/>
            </p:cNvSpPr>
            <p:nvPr/>
          </p:nvSpPr>
          <p:spPr>
            <a:xfrm>
              <a:off x="5493566" y="192476"/>
              <a:ext cx="2394839" cy="665228"/>
            </a:xfrm>
            <a:prstGeom prst="rect">
              <a:avLst/>
            </a:prstGeom>
            <a:noFill/>
            <a:ln>
              <a:noFill/>
            </a:ln>
            <a:effectLst>
              <a:outerShdw blurRad="142875" dist="95250" dir="10200000" algn="bl" rotWithShape="0">
                <a:schemeClr val="dk2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0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9pPr>
            </a:lstStyle>
            <a:p>
              <a:r>
                <a:rPr lang="pt-BR" sz="3300" b="0" dirty="0" err="1">
                  <a:solidFill>
                    <a:srgbClr val="F127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Deep</a:t>
              </a:r>
              <a:r>
                <a:rPr lang="pt-BR" sz="3300" b="0" dirty="0">
                  <a:solidFill>
                    <a:srgbClr val="F127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pt-BR" sz="3300" b="0" dirty="0" err="1">
                  <a:solidFill>
                    <a:srgbClr val="F127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Dive</a:t>
              </a:r>
              <a:endParaRPr lang="pt-BR" sz="3300" b="0" dirty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Google Shape;417;p46">
              <a:extLst>
                <a:ext uri="{FF2B5EF4-FFF2-40B4-BE49-F238E27FC236}">
                  <a16:creationId xmlns:a16="http://schemas.microsoft.com/office/drawing/2014/main" xmlns="" id="{CB77E218-4C4B-4752-9724-0C29165E785A}"/>
                </a:ext>
              </a:extLst>
            </p:cNvPr>
            <p:cNvSpPr txBox="1">
              <a:spLocks/>
            </p:cNvSpPr>
            <p:nvPr/>
          </p:nvSpPr>
          <p:spPr>
            <a:xfrm>
              <a:off x="5493566" y="192476"/>
              <a:ext cx="2394839" cy="665228"/>
            </a:xfrm>
            <a:prstGeom prst="rect">
              <a:avLst/>
            </a:prstGeom>
            <a:noFill/>
            <a:ln>
              <a:noFill/>
            </a:ln>
            <a:effectLst>
              <a:outerShdw blurRad="142875" dist="95250" dir="10200000" algn="bl" rotWithShape="0">
                <a:schemeClr val="dk2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0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9pPr>
            </a:lstStyle>
            <a:p>
              <a:r>
                <a:rPr lang="pt-BR" sz="3400" b="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Deep</a:t>
              </a:r>
              <a:r>
                <a:rPr lang="pt-BR" sz="3400" b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pt-BR" sz="3400" b="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Dive</a:t>
              </a:r>
              <a:endParaRPr lang="pt-BR" sz="3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9" name="Conector reto 18"/>
          <p:cNvCxnSpPr/>
          <p:nvPr/>
        </p:nvCxnSpPr>
        <p:spPr>
          <a:xfrm>
            <a:off x="4807727" y="627731"/>
            <a:ext cx="2809151" cy="11780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2245230" y="3867744"/>
            <a:ext cx="1381280" cy="1386610"/>
          </a:xfrm>
          <a:prstGeom prst="ellipse">
            <a:avLst/>
          </a:prstGeom>
          <a:ln>
            <a:solidFill>
              <a:srgbClr val="99054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2302808" y="4281731"/>
            <a:ext cx="1345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JSensor</a:t>
            </a:r>
            <a:endParaRPr lang="pt-B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Conector angulado 21"/>
          <p:cNvCxnSpPr/>
          <p:nvPr/>
        </p:nvCxnSpPr>
        <p:spPr>
          <a:xfrm>
            <a:off x="3754875" y="4416090"/>
            <a:ext cx="1132095" cy="289918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angulado 23"/>
          <p:cNvCxnSpPr/>
          <p:nvPr/>
        </p:nvCxnSpPr>
        <p:spPr>
          <a:xfrm flipV="1">
            <a:off x="6995106" y="4499714"/>
            <a:ext cx="1177978" cy="20158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730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inha do tempo&#10;&#10;Descrição gerada automaticamente">
            <a:extLst>
              <a:ext uri="{FF2B5EF4-FFF2-40B4-BE49-F238E27FC236}">
                <a16:creationId xmlns:a16="http://schemas.microsoft.com/office/drawing/2014/main" xmlns="" id="{D52999EF-F20A-4E08-A1A5-628CC307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66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0" y="-1"/>
            <a:ext cx="12232776" cy="6858001"/>
          </a:xfrm>
          <a:prstGeom prst="rect">
            <a:avLst/>
          </a:prstGeom>
        </p:spPr>
      </p:pic>
      <p:pic>
        <p:nvPicPr>
          <p:cNvPr id="10" name="Imagem 9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xmlns="" id="{5D3DE0BE-69EE-4B8E-80B2-F6B18548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178" y="645593"/>
            <a:ext cx="4275642" cy="391426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323481BB-041C-4A66-9771-857BA21CA2D7}"/>
              </a:ext>
            </a:extLst>
          </p:cNvPr>
          <p:cNvSpPr txBox="1"/>
          <p:nvPr/>
        </p:nvSpPr>
        <p:spPr>
          <a:xfrm>
            <a:off x="3113314" y="5205446"/>
            <a:ext cx="59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Os conhecimentos do amanhã, hoje.</a:t>
            </a:r>
          </a:p>
        </p:txBody>
      </p:sp>
    </p:spTree>
    <p:extLst>
      <p:ext uri="{BB962C8B-B14F-4D97-AF65-F5344CB8AC3E}">
        <p14:creationId xmlns:p14="http://schemas.microsoft.com/office/powerpoint/2010/main" val="3327421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xmlns="" id="{61C8B5FA-6D89-4BDE-B2EF-4BF4F12ED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10693</TotalTime>
  <Words>981</Words>
  <Application>Microsoft Office PowerPoint</Application>
  <PresentationFormat>Widescreen</PresentationFormat>
  <Paragraphs>182</Paragraphs>
  <Slides>37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8" baseType="lpstr">
      <vt:lpstr>Arial</vt:lpstr>
      <vt:lpstr>Bahnschrift</vt:lpstr>
      <vt:lpstr>Bahnschrift SemiLight Condensed</vt:lpstr>
      <vt:lpstr>Brush Script MT</vt:lpstr>
      <vt:lpstr>Calibri</vt:lpstr>
      <vt:lpstr>Calibri Light</vt:lpstr>
      <vt:lpstr>Courier New</vt:lpstr>
      <vt:lpstr>Didact Gothic</vt:lpstr>
      <vt:lpstr>Leelawadee UI</vt:lpstr>
      <vt:lpstr>Michroma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Conta da Microsoft</cp:lastModifiedBy>
  <cp:revision>84</cp:revision>
  <dcterms:created xsi:type="dcterms:W3CDTF">2021-09-10T18:40:09Z</dcterms:created>
  <dcterms:modified xsi:type="dcterms:W3CDTF">2021-12-08T17:28:49Z</dcterms:modified>
</cp:coreProperties>
</file>